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9" r:id="rId10"/>
    <p:sldId id="281" r:id="rId11"/>
    <p:sldId id="263" r:id="rId12"/>
    <p:sldId id="264" r:id="rId13"/>
    <p:sldId id="280" r:id="rId14"/>
    <p:sldId id="288" r:id="rId15"/>
    <p:sldId id="289" r:id="rId16"/>
    <p:sldId id="287" r:id="rId17"/>
    <p:sldId id="265" r:id="rId18"/>
    <p:sldId id="266" r:id="rId19"/>
    <p:sldId id="267" r:id="rId20"/>
    <p:sldId id="268" r:id="rId21"/>
    <p:sldId id="284" r:id="rId22"/>
    <p:sldId id="269" r:id="rId23"/>
    <p:sldId id="286" r:id="rId24"/>
    <p:sldId id="272" r:id="rId25"/>
    <p:sldId id="282" r:id="rId26"/>
    <p:sldId id="283" r:id="rId27"/>
    <p:sldId id="275" r:id="rId28"/>
    <p:sldId id="276" r:id="rId29"/>
    <p:sldId id="277" r:id="rId30"/>
    <p:sldId id="274" r:id="rId31"/>
    <p:sldId id="27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7-23T23:17:07.7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act:action type="add" startTime="14258">
    <iact:property name="dataType"/>
    <iact:actionData xml:id="d0">
      <inkml:trace xmlns:inkml="http://www.w3.org/2003/InkML" xml:id="stk0" contextRef="#ctx0" brushRef="#br0">620 15860 0,'22'0'74,"-22"-22"-66,22 22 14,0-22-5,23 22-9,-23 0 0,0 0 0,44 0 1,-21 0-2,-1 0 1,22 0 0,1 0 0,-23 0-2,67 0 4,-45-22-2,-21 22 0,21 0-2,-22-22 4,23 22-3,-1 0 2,-44-22-2,23 22 2,-23 0 0,22 0-1,0 0-1,1 0 2,-1 0-2,0 0 1,23 0 0,-23 0-2,22 0 5,-21 0-5,21 0 4,1 0-2,-1 0-1,-22 0 1,-22 0 2,45 0-4,-23 0 2,0 0 0,1 0 0,43 22 0,-21-22-1,-1 0 2,23 0-1,-23 0 0,23 0 1,-23 0-2,1 0 2,-23 0-2,22 0 2,1 22-2,-23-22 1,45 0 0,-45 22-1,22-22 3,1 0-3,-23 0 2,0 0-2,23 0 1,-1 0 0,-21 0 0,-23 0 1,22 0-2,-22 0 2,22 0-2,1 0 1,-23 0 0,22 0 0,0 22 0,-21-22-1,-1 0 2,22 0-1,0 0-1,-22 22 2,1-22 0,21 0-2,-22 0 1,0 0 0,22 0 0,1 0 0,-23 0 0,0 0 1,0 0-2,45 23 1,-45-23 0,0 0 0,0 0 0,44 0 0,-21 22 9,-1-22-10,0 0 1,-22 0 1,23 0 7,-23 0-1,0 0-7,0 0 0,0 0-2,1 0 5,-1 22-3,22-22-1,-22 0 2,0 0-1,0 0-2,23 0 3,-23 0-1,0 0 0,22 0-1,1 0 2,-23 0-1,0 0 0,22 0 0,0 22 0,-21-22 0,-1 0 1,22 0-1,-22 0 0,0 0-2,23 0 2,-1 0 1,-22 0 7,0 0-8,22 0 7,-21 0-6,-1 0-2,0 0 2,22 0 0,-22 0-1,0 0-1,23 0 2,-23 0-2,22 0 1,-22 0 0,23 22 0,-23-22 9,22 0-9,-22 0 0,22 0 0,-21 0-1,43 0 3,0 0-3,-21 0 0,-23 22 2,0-22-1,0 0 7,0 0 9,0 0 184</inkml:trace>
    </iact:actionData>
  </iact:action>
  <iact:action type="add" startTime="25506">
    <iact:property name="dataType"/>
    <iact:actionData xml:id="d1">
      <inkml:trace xmlns:inkml="http://www.w3.org/2003/InkML" xml:id="stk1" contextRef="#ctx0" brushRef="#br0">8924 12848 0,'22'0'97,"1"0"-83,-1 0 12,0-22-9,0 22-10,0 0-1,45 0 5,-45-22-4,22 22 2,0-45-2,1 45 2,21 0-2,-44 0 1,0 0 0,23-22-2,-23 22 4,0 0-2,0 0 1,22 0 6,-22 0 2,1 0-10,21-22 1,-22 22-1,0 0 2,45-22-1,-45 22 0,0-22 1,22 22-2,-22 0-1,0 0 4,23-22-3,-23 22 2,0 0-3,22-23 5,1 23-2,-1 0-3,-22 0 3,22-22-4,1 22 4,-1-22 1,-22 22-3,22-22 1,1 22 0,-1 0 0,-22 0 0,22 0 0,1-22 1,-1 22-2,-22 0 2,22 0-2,-21 0 1,43 0 0,-44 0 0,0-22 0,0 22 1,23 0-3,-23 0 4,0 0-4,22 0 4,-22 0 5,23 0-6,-1 0 7,-22 0-1,0 0-6,23 0 6,-23 0 2,22 0-2,-22 0 1,22 0 0,-21 0 0,-1 0-7,0 0-3,0 0 4,0 0 6,0 0-10,0 0 1,1 0 2,-1 0 9,0 0-12,0 0 3,22 0-1,-22 0 0,1 0 0,21 0 8,-44 22-7,22-22 15,0 22-16,0-22 16,0 0 0,-22 22-16,23-22 6,-1 0-4,0 0 6,-22 22-9,22-22 10,0 0 6,0 0-15,1 0 16,-1 0 1,-22 22-19,22-22 3,0 0 16,0 0-9,0 0-10,0 0 28,1 0-10,-1 0-17,0 23 2,0-23-3,0 0 20,0 0 12,0 0-4,-22 22-29,23-22 22,-1 0-3,0 0-18,0 0 19,0 22 7,0-22 0,0 0 0,1 0-23,-1 0-2,0 0 17,0 22-8,0-22 24,-22 22 14,22-22-43</inkml:trace>
    </iact:actionData>
  </iact:action>
  <iact:action type="add" startTime="32034">
    <iact:property name="dataType"/>
    <iact:actionData xml:id="d2">
      <inkml:trace xmlns:inkml="http://www.w3.org/2003/InkML" xml:id="stk2" contextRef="#ctx0" brushRef="#br0">17649 9968 0,'22'0'65,"1"0"-58,-1 0 2,-22 22-1,44-22-1,0 0 3,-22 23-3,1-23 1,43 22-2,-22-22 5,23 0-3,-23 0-1,45 0 0,-23 0 2,0 0-2,-21 0 2,21 0-2,1 0 0,-1 0 2,1 0 0,21 0-1,-21 0 0,-1 0 0,0 0 0,23 0-1,-23 0 0,1 0 3,-1 0-4,1 0 4,-1 22-1,1-22-2,-45 0 1,44 0 0,-22 0 0,-21 0 1,21 0-2,0 0 1,0 0-2,1 0 4,-1 0-3,0 0 2,1 0-2,-1 0 2,0 0-2,23 0 2,-23 0-2,22 0 2,-44 0-1,1 0 0,21 0 0,0 0 0,-22 0 0,0 0 0,23 0 0,-23 0 0,44 0 0,-43 0 0,-1 0 0,22 0 0,0 0 0,1 0 0,-23 0 0,0 0-1,22 0 2,-22 0-2,0 0 2,23 0-1,-1 0 0,-22 0 6,22 0-4,-21 0-2,-1 0-2,22 0 2,-22 0 2,0 0-2,0 0 0,23 0 0,-23 0 0,0 0 0,0 0 0,22 0 0,1 0 7,-23 0 2,0 0-1,0 0-1,0 0-6,0 0 7,23 0 8,-23 0 0,0 0-10,0 0 4,0 0-10,0 0 16,1 0 1,-1 0 15,0 0-1,0 0-23,0 0 8,0 0 8,0 0-16,1 0-8</inkml:trace>
    </iact:actionData>
  </iact:action>
  <iact:action type="add" startTime="42498">
    <iact:property name="dataType"/>
    <iact:actionData xml:id="d3">
      <inkml:trace xmlns:inkml="http://www.w3.org/2003/InkML" xml:id="stk3" contextRef="#ctx0" brushRef="#br0">16896 18718 0,'23'0'64,"-1"0"-15,0 0-34,0 0-6,0 0-2,0 0 0,0 0 3,1 0-1,-1 0-3,0-22 3,22 22-1,0 0 1,-21 0-2,43 0 1,-22 0-1,1-22 2,-1 22-3,0 0 5,-22 0-5,23-22 3,-23 22-3,0 0 4,0 0-3,0 0 11,0 0-12,0 0 11,1 0-1,-1-23 0,0 23-8,0 0 9,-22-22-10,22 22 10,0 0-2,0 0-8,1 0 9,-1 0-7,0 0-1,22 0 0,-22 0-1,23 0 10,-23 0-9,0 0 0,0 0-1,44 0 2,-43 0-1,-1 0 0,22 0 0,0 0 0,1 0 0,-23 0-2,0 0 4,22 0-2,-22 0 0,0 0 0,1 0 0,43 0 0,-44 0 8,23 0-7,-1 0 5,-22 0-5,0 0-2,22 0 11,-21 0-4,21 0-5,-22 0-2,0 0 2,0 0 7,0 0-10,1 0 4,21 0-3,-22 0 2,0 0-1,0 0 1,0 0-2,1 0 1,-1 0 0,0 0 1,0 0-2,0 0 2,0 0-2,0 0 2,1 0-2,-1 0-1,22 0 5,0 0-4,-22 0 1,1 0-1,-1 0 2,0 0-3,0 0 4,0 0-4,0 0 4,0 0-2,1 0 0,-1 0 9,0 0-9,0 0-1,22 0 1,1 0 7,-23 0-5,0 0-3,0 0 2,0 0-2,0 0 9,0 0-9,1 0 9,-1 0-7,0 0 6,0 0 2,0 0-8,0 0 5,0 0-5,1 0-1,-1 0 0,0-22-1,0 22 2,22 0 8,-22 0-10,1 0 2,21 0-2,0 0 2,0 0-2,-21 0-1,-1 0 5,22 0-5,-22 0 3,0 0 0,1 0-2,21 0 7,-22 0 2,0 0 1,0 0-9,0 0 17,1 0 0,-1 0-17,0 0 8,0 0-1,0 0-6,0 0-3,0 0 3,1 0-3,-1 0 4,22 0-1,22 0-2,-43 0 1,21 0 1,0 0-4,0 0 4,1 0-2,-1 0 2,0 0-2,-22 0 2,1 0 0,-1 0-2,0 0 2,0 0 0,22 0 6,-22 0 2,1 0-10,-1 0 1,0 0 0,0 0-1,0 0 2,0 0-3,23 0 4,-23 0 6,22 0 0,-22 0 8,0 0-17,0 0 2,1 0-2,21 0 2,0 0 7,-22 0 0,0 22-9,1-22 2,-1 0 15,0 0-16,-22 22 0,44-22 0,0 0 0,-21 0 0,21 0 8,-22 0 0,0 0 1,0 0-2,1 0 10,-1 0 22,0 0-25,0 0 4,0 0-10,0 0-10,0 0 13,1 0-12,-1 0 9,0 0 9,-22 23-1,22-23 8,0 0-16,0 0 15,0 0 9,1 0-16,-1 22-7,0-22 7,-22 22-10,22-22-5,0 0 22,0 0-22,0 0 7,1 0 0,-23 22-9,22-22 10,0 0 8,0 0 77,0 0-53,0 22-25,0-22-16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F6BF-69D7-4135-9323-166062F1666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FE70-DDDD-46A6-8BE8-65FB30360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450 beds and Level II trauma center.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Rebound </a:t>
            </a:r>
            <a:r>
              <a:rPr lang="en-US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Orthpedics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main office is located in the Physicians </a:t>
            </a:r>
            <a:r>
              <a:rPr lang="en-US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Pavion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Fellows do not provide inpatient or labor &amp; delivery care during their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FE70-DDDD-46A6-8BE8-65FB30360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FE70-DDDD-46A6-8BE8-65FB303608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3DEFADE1-C694-42FC-A32E-30EA7338F6F3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3E90A518-A4F8-4579-8AF2-B659F5AC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FFB5F32-F530-478A-902D-EE9A2A13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7CD16BD-DB57-44E4-ACB3-84BB2FDC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481B351-2181-4C66-83B2-5582FB41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85A5068-125C-4D0D-8A91-4A2ED159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78CAC50-3415-4604-8842-A7592CFAD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FCFD980-0002-4BD4-877D-8BDB9372B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11942E8-DA65-4A75-AC4A-163F8F5E0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DBD0255-5CF4-4552-A129-1E763998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1CF8A9F-A3D5-43CB-9374-3DEA2053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898B6AB-6063-4387-BFB1-FC6FB0CCD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285EAB8-4236-4D2A-9A4E-4D97902B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AEEB39B-4530-4DEE-B812-32862D916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CB48A11-73AA-490A-8192-DC5CCEFF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31FEBC9F-2B5C-4A53-A235-CF302ED5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A57722C-796A-4E2E-95EE-F1D7EF7E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2B531067-9E1C-4F74-8F8C-EBB3D1E8D1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9E04D9B5-0495-4C20-A778-E701A8569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66ED99D9-4007-4B04-897B-ADA857BED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57C0-4BB9-4493-8149-D95D71AB2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F3E0F1F7-8719-4EFD-8088-162429501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E1B9E5F-CE0C-4F47-A2D5-8315BDFF4A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B8C2-D5B0-403B-B3DB-2160C90EA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B9F9F08-A972-4EA1-A5D4-F0F37FFD02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E7A1A2EA-45E8-468C-B105-E53246BDB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E6A28A2D-1D95-42CD-A314-50B1CD8AA6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7C03-E1D7-4182-8B31-7C8DDE279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61DEE41-A58A-459D-A8D5-8D406DDC03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54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E1FC44C-E3E2-46B5-BDE0-2E4E58317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E99CF9CF-9669-4214-9ECB-0CE22CCDF5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BB5C-84BB-487E-9C75-B033745C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82F0359-4404-4573-B3EE-09CC8FF697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8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EC1B537-25BD-428D-B210-8351FD485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DC73A951-337E-4EF9-BD0A-CC41E76728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429C-A647-4CEC-90D4-5F3C7B0E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8462299-CC16-463F-8AD7-AA137E9D04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64DD00D-C872-409E-92E4-CF267DABD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8C76B18-826C-466A-B7E6-45B71A8A1A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DF9B-0C15-4A08-9C11-916588F59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384509B-A743-4AB8-B4FA-446008AA0D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5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54F84DC-FB37-43F7-A76D-4D47E96F4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5C752353-44F1-4BAD-A08C-A7E6D1ED5B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CEE1-6E61-4F94-9B76-88731DD6B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272BA742-EA2E-412D-8A84-6AEC67D3B8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5EB7913B-F2A4-4037-B4B5-DFCE72E2F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983260D5-46B1-4F52-8F7A-084CA9DC7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62CF-C790-4D1C-A42D-032F4799D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1D32813-82C4-4F93-99C2-FFB6E38877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1EC8BF19-FA0B-4CE7-A6EC-462542FED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4F3ED0E8-FC32-4E91-8707-A2DCEF0375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2436-75C2-47AF-80F2-89249F71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9C565F8-2ABF-42A9-A4F5-DB0C4C484C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8C3D41DC-41D7-4F04-BBC6-EA372C438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A8E844EC-BD00-4732-BEDE-56F7F13CD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294F-D435-4B57-BF4D-FE71C067F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51D0A3D-DDD7-4F02-9636-AD244D76A0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8893968-FA5A-404D-8C55-8336C438B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78829F2-E299-41AA-B578-94606E3D0E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4C01-6A8E-4EF7-80CC-ACD174DBB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341FAA9-1401-483F-A438-C6547AEC32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6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>
            <a:extLst>
              <a:ext uri="{FF2B5EF4-FFF2-40B4-BE49-F238E27FC236}">
                <a16:creationId xmlns:a16="http://schemas.microsoft.com/office/drawing/2014/main" id="{E3B0A398-342F-49C6-8D45-6DBCD3F391D6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96EA39A3-76D3-46A9-8663-1CAF8658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E15ADDE9-0D92-4C1B-9F57-0828BD28B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4">
              <a:extLst>
                <a:ext uri="{FF2B5EF4-FFF2-40B4-BE49-F238E27FC236}">
                  <a16:creationId xmlns:a16="http://schemas.microsoft.com/office/drawing/2014/main" id="{611ED784-5014-402E-AFCC-A29252F1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77027523-2156-4968-8D54-9A4790CC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6">
              <a:extLst>
                <a:ext uri="{FF2B5EF4-FFF2-40B4-BE49-F238E27FC236}">
                  <a16:creationId xmlns:a16="http://schemas.microsoft.com/office/drawing/2014/main" id="{37460D9D-14EB-4C3D-BDE1-4629274E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7">
              <a:extLst>
                <a:ext uri="{FF2B5EF4-FFF2-40B4-BE49-F238E27FC236}">
                  <a16:creationId xmlns:a16="http://schemas.microsoft.com/office/drawing/2014/main" id="{BF853902-6347-4574-A9B5-6EE73AC6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8">
              <a:extLst>
                <a:ext uri="{FF2B5EF4-FFF2-40B4-BE49-F238E27FC236}">
                  <a16:creationId xmlns:a16="http://schemas.microsoft.com/office/drawing/2014/main" id="{B3E2F471-90CB-46DC-A70D-DB24D04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9">
              <a:extLst>
                <a:ext uri="{FF2B5EF4-FFF2-40B4-BE49-F238E27FC236}">
                  <a16:creationId xmlns:a16="http://schemas.microsoft.com/office/drawing/2014/main" id="{B94491B2-C05E-43B2-AAD3-2D2F8B4C7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">
              <a:extLst>
                <a:ext uri="{FF2B5EF4-FFF2-40B4-BE49-F238E27FC236}">
                  <a16:creationId xmlns:a16="http://schemas.microsoft.com/office/drawing/2014/main" id="{EBAA1523-7EEE-485B-97A3-DFB3585C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1">
              <a:extLst>
                <a:ext uri="{FF2B5EF4-FFF2-40B4-BE49-F238E27FC236}">
                  <a16:creationId xmlns:a16="http://schemas.microsoft.com/office/drawing/2014/main" id="{5877B11B-3B21-4707-82D6-DCC0A6BF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2">
              <a:extLst>
                <a:ext uri="{FF2B5EF4-FFF2-40B4-BE49-F238E27FC236}">
                  <a16:creationId xmlns:a16="http://schemas.microsoft.com/office/drawing/2014/main" id="{EEB8D77D-28A7-45A4-8295-8AB8DF79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3">
              <a:extLst>
                <a:ext uri="{FF2B5EF4-FFF2-40B4-BE49-F238E27FC236}">
                  <a16:creationId xmlns:a16="http://schemas.microsoft.com/office/drawing/2014/main" id="{6098F7C1-0BA1-4182-A919-388186BDC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A68B4977-2DFA-4F47-89F6-B89C180C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CF0E0B5B-BDFF-44EE-B292-0C045FC4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7954BEA4-D8D6-4759-8B8B-D9BABE213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79A972D-B604-475E-B400-3CDC6563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3" name="Rectangle 19">
            <a:extLst>
              <a:ext uri="{FF2B5EF4-FFF2-40B4-BE49-F238E27FC236}">
                <a16:creationId xmlns:a16="http://schemas.microsoft.com/office/drawing/2014/main" id="{3D2DD89F-5E33-42B7-BC41-93060B287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B9F802F2-7492-4BF0-A70B-D8E057D78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560CF22C-2D35-4438-862A-9557138C0D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8D402327-02A1-43E2-903E-EEF532F81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30874A-9605-46AA-BF16-8F3E75504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5ECB59EA-A13A-4505-9C1D-ED79A28139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11/relationships/inkAction" Target="../ink/inkAction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660BDB-694D-492D-B9BA-134BE16896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Southwest Washington</a:t>
            </a:r>
            <a:br>
              <a:rPr lang="en-US" altLang="en-US" dirty="0"/>
            </a:br>
            <a:r>
              <a:rPr lang="en-US" altLang="en-US" dirty="0"/>
              <a:t>Sports Medicine Fellowship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0764F3-4A5F-4AC1-A272-DA08F4809D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Kevin deWeber, MD, FAMSSM, FAAFP, FACSM, RMSKS</a:t>
            </a:r>
          </a:p>
          <a:p>
            <a:pPr>
              <a:defRPr/>
            </a:pPr>
            <a:r>
              <a:rPr lang="en-US" altLang="en-US" sz="2800" dirty="0"/>
              <a:t>Program Director</a:t>
            </a: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1DE8A76A-20EF-46AA-B310-333B2A823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2" y="4800600"/>
            <a:ext cx="33866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>
            <a:extLst>
              <a:ext uri="{FF2B5EF4-FFF2-40B4-BE49-F238E27FC236}">
                <a16:creationId xmlns:a16="http://schemas.microsoft.com/office/drawing/2014/main" id="{66A43E8F-E5EB-4C62-A834-27B4336D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/>
          <a:stretch>
            <a:fillRect/>
          </a:stretch>
        </p:blipFill>
        <p:spPr bwMode="auto">
          <a:xfrm>
            <a:off x="2970213" y="152400"/>
            <a:ext cx="3086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eaceHealth | MedicareOnDemand">
            <a:extLst>
              <a:ext uri="{FF2B5EF4-FFF2-40B4-BE49-F238E27FC236}">
                <a16:creationId xmlns:a16="http://schemas.microsoft.com/office/drawing/2014/main" id="{9554D0FA-36C2-7582-CC4A-2BC5F395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3455999" cy="1905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2"/>
    </mc:Choice>
    <mc:Fallback xmlns="">
      <p:transition spd="slow" advTm="107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5319-A285-446D-93E1-A6558290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event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7B3D-3937-496F-8B2D-2420B23E6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6781800" cy="4114800"/>
          </a:xfrm>
        </p:spPr>
        <p:txBody>
          <a:bodyPr/>
          <a:lstStyle/>
          <a:p>
            <a:r>
              <a:rPr lang="en-US" dirty="0"/>
              <a:t>Mass participation races</a:t>
            </a:r>
          </a:p>
          <a:p>
            <a:r>
              <a:rPr lang="en-US" dirty="0"/>
              <a:t>Wrestling tournaments</a:t>
            </a:r>
          </a:p>
          <a:p>
            <a:r>
              <a:rPr lang="en-US" dirty="0"/>
              <a:t>Optional</a:t>
            </a:r>
          </a:p>
          <a:p>
            <a:pPr lvl="1"/>
            <a:r>
              <a:rPr lang="en-US" dirty="0"/>
              <a:t>MMA and boxing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92EEB1C-E5FE-4716-BE08-39F72DCA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5874"/>
            <a:ext cx="3571499" cy="3049725"/>
          </a:xfrm>
          <a:prstGeom prst="rect">
            <a:avLst/>
          </a:prstGeom>
        </p:spPr>
      </p:pic>
      <p:pic>
        <p:nvPicPr>
          <p:cNvPr id="8" name="Picture 7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33527F7F-F91B-4D17-8483-D6FBB3D21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50474"/>
            <a:ext cx="3660348" cy="2505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04295-C527-1A30-1845-76696AD9D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41" y="1600200"/>
            <a:ext cx="288285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7"/>
    </mc:Choice>
    <mc:Fallback xmlns="">
      <p:transition spd="slow" advTm="285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FDD7-BA8B-4482-9B10-5ECED509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5"/>
            <a:ext cx="7772400" cy="657225"/>
          </a:xfrm>
        </p:spPr>
        <p:txBody>
          <a:bodyPr/>
          <a:lstStyle/>
          <a:p>
            <a:pPr>
              <a:defRPr/>
            </a:pPr>
            <a:r>
              <a:rPr lang="en-US" dirty="0"/>
              <a:t>Where is all that?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2174E06-7387-423C-8750-84B16DA1D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6188" y="2339975"/>
            <a:ext cx="145415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80%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10%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10%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2432D954-6B32-4E97-9962-6A1CD5E30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17647" r="19646" b="34995"/>
          <a:stretch>
            <a:fillRect/>
          </a:stretch>
        </p:blipFill>
        <p:spPr bwMode="auto">
          <a:xfrm>
            <a:off x="990600" y="827088"/>
            <a:ext cx="647700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0D400AD1-74AC-47D9-A85C-750507575C0B}"/>
              </a:ext>
            </a:extLst>
          </p:cNvPr>
          <p:cNvSpPr/>
          <p:nvPr/>
        </p:nvSpPr>
        <p:spPr bwMode="auto">
          <a:xfrm>
            <a:off x="3810000" y="2392363"/>
            <a:ext cx="274638" cy="274637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15076028-A701-4D27-9DE8-7D568D48A087}"/>
              </a:ext>
            </a:extLst>
          </p:cNvPr>
          <p:cNvSpPr/>
          <p:nvPr/>
        </p:nvSpPr>
        <p:spPr bwMode="auto">
          <a:xfrm>
            <a:off x="4419600" y="2495550"/>
            <a:ext cx="274638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4F33107E-2BD0-4143-917A-28E541666874}"/>
              </a:ext>
            </a:extLst>
          </p:cNvPr>
          <p:cNvSpPr/>
          <p:nvPr/>
        </p:nvSpPr>
        <p:spPr bwMode="auto">
          <a:xfrm>
            <a:off x="3124200" y="5638800"/>
            <a:ext cx="274638" cy="19843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47943B75-B91C-4537-AA86-6530E048FBB0}"/>
              </a:ext>
            </a:extLst>
          </p:cNvPr>
          <p:cNvSpPr/>
          <p:nvPr/>
        </p:nvSpPr>
        <p:spPr bwMode="auto">
          <a:xfrm>
            <a:off x="3006725" y="3733800"/>
            <a:ext cx="274638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40AA20-AE28-4734-A8FE-7152F21C566E}"/>
              </a:ext>
            </a:extLst>
          </p:cNvPr>
          <p:cNvSpPr/>
          <p:nvPr/>
        </p:nvSpPr>
        <p:spPr bwMode="auto">
          <a:xfrm>
            <a:off x="3581400" y="2209800"/>
            <a:ext cx="1447800" cy="7620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FC4FB3-0740-400E-B468-C38CD810FF21}"/>
              </a:ext>
            </a:extLst>
          </p:cNvPr>
          <p:cNvSpPr/>
          <p:nvPr/>
        </p:nvSpPr>
        <p:spPr bwMode="auto">
          <a:xfrm>
            <a:off x="2419350" y="3429000"/>
            <a:ext cx="1447800" cy="7620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22DB04-6069-4B70-89BF-F5171755D30C}"/>
              </a:ext>
            </a:extLst>
          </p:cNvPr>
          <p:cNvSpPr/>
          <p:nvPr/>
        </p:nvSpPr>
        <p:spPr bwMode="auto">
          <a:xfrm>
            <a:off x="2557463" y="5181600"/>
            <a:ext cx="1447800" cy="7620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1276" name="Straight Arrow Connector 15">
            <a:extLst>
              <a:ext uri="{FF2B5EF4-FFF2-40B4-BE49-F238E27FC236}">
                <a16:creationId xmlns:a16="http://schemas.microsoft.com/office/drawing/2014/main" id="{1C0680D4-6835-440B-BFCD-2142898664C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2590800"/>
            <a:ext cx="2667000" cy="1905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Straight Arrow Connector 16">
            <a:extLst>
              <a:ext uri="{FF2B5EF4-FFF2-40B4-BE49-F238E27FC236}">
                <a16:creationId xmlns:a16="http://schemas.microsoft.com/office/drawing/2014/main" id="{A1282716-58B1-4546-BBCC-2FDC2918DC8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67150" y="3810000"/>
            <a:ext cx="3829050" cy="2857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Straight Arrow Connector 18">
            <a:extLst>
              <a:ext uri="{FF2B5EF4-FFF2-40B4-BE49-F238E27FC236}">
                <a16:creationId xmlns:a16="http://schemas.microsoft.com/office/drawing/2014/main" id="{CDFF3D33-96DB-4625-902B-4E18CEBF2E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11613" y="5541963"/>
            <a:ext cx="3684587" cy="20637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9" name="TextBox 23">
            <a:extLst>
              <a:ext uri="{FF2B5EF4-FFF2-40B4-BE49-F238E27FC236}">
                <a16:creationId xmlns:a16="http://schemas.microsoft.com/office/drawing/2014/main" id="{E9253C16-E88C-4BBA-B20D-35C23B1B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3440113"/>
            <a:ext cx="84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U of P</a:t>
            </a:r>
          </a:p>
        </p:txBody>
      </p:sp>
      <p:sp>
        <p:nvSpPr>
          <p:cNvPr id="11280" name="TextBox 24">
            <a:extLst>
              <a:ext uri="{FF2B5EF4-FFF2-40B4-BE49-F238E27FC236}">
                <a16:creationId xmlns:a16="http://schemas.microsoft.com/office/drawing/2014/main" id="{F2177077-2A4F-4B7B-B3D0-F6DBDB71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5376863"/>
            <a:ext cx="101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OHSU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2"/>
    </mc:Choice>
    <mc:Fallback xmlns="">
      <p:transition spd="slow" advTm="2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1279" grpId="0"/>
      <p:bldP spid="11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AD60-2A0F-430B-A12A-01CF8DC4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Family Medicine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717D-D2F6-4C5E-A8A7-98B6387EB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6858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2 </a:t>
            </a:r>
            <a:r>
              <a:rPr lang="en-US" dirty="0" err="1"/>
              <a:t>hd</a:t>
            </a:r>
            <a:r>
              <a:rPr lang="en-US" dirty="0"/>
              <a:t>/</a:t>
            </a:r>
            <a:r>
              <a:rPr lang="en-US" dirty="0" err="1"/>
              <a:t>wk</a:t>
            </a:r>
            <a:r>
              <a:rPr lang="en-US" dirty="0"/>
              <a:t> at FMSW</a:t>
            </a:r>
          </a:p>
          <a:p>
            <a:pPr lvl="1">
              <a:defRPr/>
            </a:pPr>
            <a:r>
              <a:rPr lang="en-US" dirty="0"/>
              <a:t>No patients empaneled</a:t>
            </a:r>
          </a:p>
          <a:p>
            <a:pPr lvl="1">
              <a:defRPr/>
            </a:pPr>
            <a:r>
              <a:rPr lang="en-US" dirty="0"/>
              <a:t>May include OMT clinic for DO’s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7"/>
    </mc:Choice>
    <mc:Fallback xmlns="">
      <p:transition spd="slow" advTm="2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1C7E-F39B-4480-9D97-C60CC0A4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894"/>
            <a:ext cx="7772400" cy="1143000"/>
          </a:xfrm>
        </p:spPr>
        <p:txBody>
          <a:bodyPr/>
          <a:lstStyle/>
          <a:p>
            <a:r>
              <a:rPr lang="en-US" dirty="0"/>
              <a:t>Weekly Template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C1C19C-5B9B-4680-A625-5B92D409B2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21839" r="26018" b="18391"/>
          <a:stretch/>
        </p:blipFill>
        <p:spPr>
          <a:xfrm>
            <a:off x="457200" y="1408094"/>
            <a:ext cx="8334005" cy="5221306"/>
          </a:xfrm>
        </p:spPr>
      </p:pic>
    </p:spTree>
    <p:extLst>
      <p:ext uri="{BB962C8B-B14F-4D97-AF65-F5344CB8AC3E}">
        <p14:creationId xmlns:p14="http://schemas.microsoft.com/office/powerpoint/2010/main" val="5704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1"/>
    </mc:Choice>
    <mc:Fallback xmlns="">
      <p:transition spd="slow" advTm="271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DE54-FEDB-ACFF-7FA0-BA6C023B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4E7C-846E-8DD0-FEA2-9210D7B50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Diagnostic US</a:t>
            </a:r>
          </a:p>
          <a:p>
            <a:r>
              <a:rPr lang="en-US" sz="2800" dirty="0"/>
              <a:t>Interventional US</a:t>
            </a:r>
          </a:p>
          <a:p>
            <a:r>
              <a:rPr lang="en-US" sz="2800" dirty="0"/>
              <a:t>Landmark-guided procedures</a:t>
            </a:r>
          </a:p>
          <a:p>
            <a:r>
              <a:rPr lang="en-US" sz="2800" dirty="0"/>
              <a:t>Tenotomy</a:t>
            </a:r>
          </a:p>
          <a:p>
            <a:pPr lvl="1"/>
            <a:r>
              <a:rPr lang="en-US" sz="2400" dirty="0"/>
              <a:t>Dextrose</a:t>
            </a:r>
          </a:p>
          <a:p>
            <a:pPr lvl="1"/>
            <a:r>
              <a:rPr lang="en-US" sz="2400" dirty="0"/>
              <a:t>Blood</a:t>
            </a:r>
          </a:p>
          <a:p>
            <a:pPr lvl="1"/>
            <a:r>
              <a:rPr lang="en-US" sz="2400" dirty="0"/>
              <a:t>PRP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5A1B7-0C31-5427-6B02-79F7755D3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4038600" cy="4114800"/>
          </a:xfrm>
        </p:spPr>
        <p:txBody>
          <a:bodyPr/>
          <a:lstStyle/>
          <a:p>
            <a:r>
              <a:rPr lang="en-US" sz="2800" dirty="0"/>
              <a:t>Bone marrow aspirates and mesenchymal stem cells</a:t>
            </a:r>
          </a:p>
          <a:p>
            <a:r>
              <a:rPr lang="en-US" sz="2800" dirty="0" err="1"/>
              <a:t>Hydrodissection</a:t>
            </a:r>
            <a:endParaRPr lang="en-US" sz="2800" dirty="0"/>
          </a:p>
          <a:p>
            <a:r>
              <a:rPr lang="en-US" sz="2800" dirty="0"/>
              <a:t>Auricular acupuncture for pain</a:t>
            </a:r>
          </a:p>
          <a:p>
            <a:r>
              <a:rPr lang="en-US" sz="2800" dirty="0"/>
              <a:t>ECG in athletes</a:t>
            </a:r>
          </a:p>
        </p:txBody>
      </p:sp>
    </p:spTree>
    <p:extLst>
      <p:ext uri="{BB962C8B-B14F-4D97-AF65-F5344CB8AC3E}">
        <p14:creationId xmlns:p14="http://schemas.microsoft.com/office/powerpoint/2010/main" val="133356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ED40-6675-6B49-C2F6-56EC16CD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numbers</a:t>
            </a:r>
            <a:br>
              <a:rPr lang="en-US" dirty="0"/>
            </a:br>
            <a:r>
              <a:rPr lang="en-US" sz="3200" dirty="0"/>
              <a:t>(averages, last 7 fellows)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56F5-1DA3-31FF-8F18-9489042C5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7772400" cy="4114800"/>
          </a:xfrm>
        </p:spPr>
        <p:txBody>
          <a:bodyPr/>
          <a:lstStyle/>
          <a:p>
            <a:r>
              <a:rPr lang="en-US" dirty="0"/>
              <a:t>US-guided injections: </a:t>
            </a:r>
            <a:r>
              <a:rPr lang="en-US" dirty="0">
                <a:solidFill>
                  <a:srgbClr val="FF0000"/>
                </a:solidFill>
              </a:rPr>
              <a:t>188</a:t>
            </a:r>
            <a:r>
              <a:rPr lang="en-US" dirty="0"/>
              <a:t>/year</a:t>
            </a:r>
          </a:p>
          <a:p>
            <a:r>
              <a:rPr lang="en-US" dirty="0"/>
              <a:t>Diagnostic US: </a:t>
            </a:r>
            <a:r>
              <a:rPr lang="en-US" dirty="0">
                <a:solidFill>
                  <a:srgbClr val="FF0000"/>
                </a:solidFill>
              </a:rPr>
              <a:t>175</a:t>
            </a:r>
            <a:r>
              <a:rPr lang="en-US" dirty="0"/>
              <a:t>/year</a:t>
            </a:r>
          </a:p>
          <a:p>
            <a:r>
              <a:rPr lang="en-US" dirty="0"/>
              <a:t>Landmark-guided injections: </a:t>
            </a:r>
            <a:r>
              <a:rPr lang="en-US" dirty="0">
                <a:solidFill>
                  <a:srgbClr val="FF0000"/>
                </a:solidFill>
              </a:rPr>
              <a:t>104</a:t>
            </a:r>
            <a:r>
              <a:rPr lang="en-US" dirty="0"/>
              <a:t>/year</a:t>
            </a:r>
          </a:p>
          <a:p>
            <a:r>
              <a:rPr lang="en-US" dirty="0"/>
              <a:t>USGI + </a:t>
            </a:r>
            <a:r>
              <a:rPr lang="en-US" dirty="0" err="1"/>
              <a:t>DxUS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363</a:t>
            </a:r>
            <a:r>
              <a:rPr lang="en-US" dirty="0"/>
              <a:t>/year</a:t>
            </a:r>
          </a:p>
          <a:p>
            <a:pPr lvl="1"/>
            <a:r>
              <a:rPr lang="en-US" dirty="0"/>
              <a:t>RMSKS</a:t>
            </a:r>
            <a:r>
              <a:rPr lang="en-US" baseline="30000" dirty="0"/>
              <a:t>® </a:t>
            </a:r>
            <a:r>
              <a:rPr lang="en-US" dirty="0"/>
              <a:t>Benchmark: 150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6371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C60-BB79-9268-38B6-EAE7C086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</a:t>
            </a:r>
            <a:r>
              <a:rPr lang="en-US" dirty="0" err="1"/>
              <a:t>Opp’s</a:t>
            </a:r>
            <a:r>
              <a:rPr lang="en-US" dirty="0"/>
              <a:t> for Fellows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936E-1AC3-737A-EEAD-D90DE1A0C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8994"/>
            <a:ext cx="8077200" cy="4114800"/>
          </a:xfrm>
        </p:spPr>
        <p:txBody>
          <a:bodyPr/>
          <a:lstStyle/>
          <a:p>
            <a:r>
              <a:rPr lang="en-US" dirty="0"/>
              <a:t>Lots of curbside </a:t>
            </a:r>
            <a:r>
              <a:rPr lang="en-US" dirty="0" err="1"/>
              <a:t>Msk</a:t>
            </a:r>
            <a:r>
              <a:rPr lang="en-US" dirty="0"/>
              <a:t> consults from residents/faculty</a:t>
            </a:r>
          </a:p>
          <a:p>
            <a:r>
              <a:rPr lang="en-US" dirty="0"/>
              <a:t>Resident cast/splint workshop</a:t>
            </a:r>
          </a:p>
          <a:p>
            <a:r>
              <a:rPr lang="en-US" dirty="0"/>
              <a:t>Resident US workshops</a:t>
            </a:r>
          </a:p>
          <a:p>
            <a:r>
              <a:rPr lang="en-US" dirty="0"/>
              <a:t>Residency/Fellowship didactic lectures</a:t>
            </a:r>
          </a:p>
          <a:p>
            <a:r>
              <a:rPr lang="en-US" dirty="0"/>
              <a:t>Mentoring at sports events</a:t>
            </a:r>
          </a:p>
          <a:p>
            <a:r>
              <a:rPr lang="en-US" dirty="0"/>
              <a:t>Cadaver injection labs (PA/NP students, residents, med students)</a:t>
            </a:r>
          </a:p>
          <a:p>
            <a:r>
              <a:rPr lang="en-US" dirty="0"/>
              <a:t>Teach Intro US  at AMSSM/OHSU course</a:t>
            </a:r>
          </a:p>
        </p:txBody>
      </p:sp>
    </p:spTree>
    <p:extLst>
      <p:ext uri="{BB962C8B-B14F-4D97-AF65-F5344CB8AC3E}">
        <p14:creationId xmlns:p14="http://schemas.microsoft.com/office/powerpoint/2010/main" val="158052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A66C-682D-4431-B8E1-B90014DA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Key Faculty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3"/>
    </mc:Choice>
    <mc:Fallback xmlns="">
      <p:transition spd="slow" advTm="440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7C79-CF1C-41F7-B705-9AD23474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088"/>
            <a:ext cx="8991600" cy="77543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Kevin deWeber, MD, FAMSSM, FAAFP, FACSM, RMSKS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EAD8-C8FF-4B8F-ADBF-49F77AFB7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768350"/>
            <a:ext cx="83058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Prior Military Fellowship Director 6 years </a:t>
            </a:r>
          </a:p>
          <a:p>
            <a:pPr lvl="1">
              <a:defRPr/>
            </a:pPr>
            <a:r>
              <a:rPr lang="en-US" dirty="0"/>
              <a:t>24 graduates, 2007-13</a:t>
            </a:r>
          </a:p>
          <a:p>
            <a:pPr>
              <a:defRPr/>
            </a:pPr>
            <a:r>
              <a:rPr lang="en-US" dirty="0"/>
              <a:t>SW Wash. Program Director/founder 2015</a:t>
            </a:r>
          </a:p>
          <a:p>
            <a:pPr>
              <a:defRPr/>
            </a:pPr>
            <a:r>
              <a:rPr lang="en-US" dirty="0"/>
              <a:t>Teaching US since 2008</a:t>
            </a:r>
          </a:p>
          <a:p>
            <a:pPr lvl="1">
              <a:defRPr/>
            </a:pPr>
            <a:r>
              <a:rPr lang="en-US" dirty="0"/>
              <a:t>AMSSM West Coast US course director</a:t>
            </a:r>
          </a:p>
          <a:p>
            <a:pPr>
              <a:defRPr/>
            </a:pPr>
            <a:r>
              <a:rPr lang="en-US" dirty="0"/>
              <a:t>US Olympic Medical Team 2012 &amp;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FCFF-370E-4185-96F9-4246A6860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17999"/>
          <a:stretch>
            <a:fillRect/>
          </a:stretch>
        </p:blipFill>
        <p:spPr bwMode="auto">
          <a:xfrm>
            <a:off x="2362200" y="4200525"/>
            <a:ext cx="3276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C8AA3C3B-D20D-4934-AFE6-47CCF94C1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8333" b="18750"/>
          <a:stretch/>
        </p:blipFill>
        <p:spPr>
          <a:xfrm>
            <a:off x="6348398" y="4106083"/>
            <a:ext cx="2663958" cy="26670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F7F63-1379-44C6-8F1A-8A6BCD349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57108"/>
            <a:ext cx="4588185" cy="11470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97"/>
    </mc:Choice>
    <mc:Fallback xmlns="">
      <p:transition spd="slow" advTm="60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A6DFEC-CC61-4BD4-8B93-0A65D4DE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701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Jerod </a:t>
            </a:r>
            <a:r>
              <a:rPr lang="en-US" dirty="0" err="1"/>
              <a:t>Cotrill</a:t>
            </a:r>
            <a:r>
              <a:rPr lang="en-US" dirty="0"/>
              <a:t>, DO, RMSKS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80690-EE4D-4D5F-9F41-B1A4DE64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981" y="1006433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PM&amp;R and Sports Med</a:t>
            </a:r>
          </a:p>
          <a:p>
            <a:pPr>
              <a:defRPr/>
            </a:pPr>
            <a:r>
              <a:rPr lang="en-US" dirty="0"/>
              <a:t>Rebound Orthopedics</a:t>
            </a:r>
          </a:p>
          <a:p>
            <a:pPr>
              <a:defRPr/>
            </a:pPr>
            <a:r>
              <a:rPr lang="en-US" dirty="0"/>
              <a:t>USA Ski Team physician</a:t>
            </a:r>
          </a:p>
          <a:p>
            <a:pPr>
              <a:defRPr/>
            </a:pPr>
            <a:r>
              <a:rPr lang="en-US" dirty="0"/>
              <a:t>Team Physician, Portland Trailblazers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19DEA-F527-4898-9B8E-687CF4A3E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6" y="482788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B4BE9-F787-44E8-879C-B536A317B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23108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B321CC-EA23-E839-BEDA-C9CEA380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63975"/>
            <a:ext cx="250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0"/>
    </mc:Choice>
    <mc:Fallback xmlns="">
      <p:transition spd="slow" advTm="29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8AE4-6265-47CF-A97D-844119DA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5151C-AF35-4C11-97E6-3E2F0593C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PeaceHealth</a:t>
            </a:r>
            <a:endParaRPr lang="en-US" dirty="0"/>
          </a:p>
          <a:p>
            <a:pPr>
              <a:defRPr/>
            </a:pPr>
            <a:r>
              <a:rPr lang="en-US" dirty="0"/>
              <a:t>Residency </a:t>
            </a:r>
          </a:p>
          <a:p>
            <a:pPr>
              <a:defRPr/>
            </a:pPr>
            <a:r>
              <a:rPr lang="en-US" dirty="0"/>
              <a:t>Fellowship</a:t>
            </a:r>
          </a:p>
          <a:p>
            <a:pPr lvl="1">
              <a:defRPr/>
            </a:pPr>
            <a:r>
              <a:rPr lang="en-US" dirty="0"/>
              <a:t>Faculty</a:t>
            </a:r>
          </a:p>
          <a:p>
            <a:pPr lvl="1">
              <a:defRPr/>
            </a:pPr>
            <a:r>
              <a:rPr lang="en-US" dirty="0"/>
              <a:t>Training sites</a:t>
            </a:r>
          </a:p>
          <a:p>
            <a:pPr lvl="1">
              <a:defRPr/>
            </a:pPr>
            <a:r>
              <a:rPr lang="en-US" dirty="0"/>
              <a:t>Schedule template</a:t>
            </a:r>
          </a:p>
          <a:p>
            <a:pPr lvl="1">
              <a:defRPr/>
            </a:pPr>
            <a:r>
              <a:rPr lang="en-US" dirty="0"/>
              <a:t>Salary and Benefits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7"/>
    </mc:Choice>
    <mc:Fallback xmlns="">
      <p:transition spd="slow" advTm="1692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BCBE-96DD-4C71-9A01-ADAAAB9E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Jerome DaSilva, MD, FRCSC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1F74-CA3E-4BC2-A52D-73560F4B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Orthopedic Sports Medicine</a:t>
            </a:r>
          </a:p>
          <a:p>
            <a:pPr>
              <a:defRPr/>
            </a:pPr>
            <a:r>
              <a:rPr lang="en-US" dirty="0"/>
              <a:t>Rebound Orthopedics</a:t>
            </a:r>
          </a:p>
          <a:p>
            <a:pPr>
              <a:defRPr/>
            </a:pPr>
            <a:r>
              <a:rPr lang="en-US" dirty="0"/>
              <a:t>Team Physician, Portland Winterhawks hockey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87093-5922-4D2B-86BA-9D7F6E80D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4302"/>
            <a:ext cx="3495197" cy="25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5C47C-9821-22CE-3DA2-884A3CBA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7" y="3984301"/>
            <a:ext cx="2722084" cy="27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3"/>
    </mc:Choice>
    <mc:Fallback xmlns="">
      <p:transition spd="slow" advTm="3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83FD-B8AC-4842-AED6-975A2113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 Lowell,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5319-D547-43C3-B8A1-5B7A3924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447800"/>
            <a:ext cx="7772400" cy="4114800"/>
          </a:xfrm>
        </p:spPr>
        <p:txBody>
          <a:bodyPr/>
          <a:lstStyle/>
          <a:p>
            <a:r>
              <a:rPr lang="en-US" dirty="0"/>
              <a:t>Family Medicine, Sports Medicine</a:t>
            </a:r>
          </a:p>
          <a:p>
            <a:r>
              <a:rPr lang="en-US" dirty="0"/>
              <a:t>Fellowship/Residency faculty</a:t>
            </a:r>
          </a:p>
          <a:p>
            <a:r>
              <a:rPr lang="en-US" dirty="0"/>
              <a:t>Team Physician, Univ. of Portland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BD34B-F560-4605-9BCA-4B9F4E3F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" y="4114800"/>
            <a:ext cx="3797526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037E2CD-0D22-4925-A2F5-7D8BD9238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/>
        </p:blipFill>
        <p:spPr>
          <a:xfrm>
            <a:off x="6019800" y="3774029"/>
            <a:ext cx="2936964" cy="28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3E75-7B1C-4C0C-9E0E-6E3DAA7C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Brian Bettencourt,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9B4C-32E8-47A6-86C3-B55E43BE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3333750"/>
          </a:xfrm>
        </p:spPr>
        <p:txBody>
          <a:bodyPr/>
          <a:lstStyle/>
          <a:p>
            <a:pPr>
              <a:defRPr/>
            </a:pPr>
            <a:r>
              <a:rPr lang="en-US" dirty="0"/>
              <a:t>Family Medicine, Sports Medicine</a:t>
            </a:r>
          </a:p>
          <a:p>
            <a:pPr>
              <a:defRPr/>
            </a:pPr>
            <a:r>
              <a:rPr lang="en-US" dirty="0"/>
              <a:t>Head Team Physician, Univ. of Portland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668E-82DA-4CB6-A7C3-5E7BCF00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" y="4114800"/>
            <a:ext cx="3797526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0C2B7D4-6D27-4118-8FA1-2E6F89B8E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76675"/>
            <a:ext cx="2828925" cy="2828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7"/>
    </mc:Choice>
    <mc:Fallback xmlns="">
      <p:transition spd="slow" advTm="1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182E-4965-8DAB-D017-FB26F909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Gay, ATC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C7D0-2EA9-E72E-7B04-F633746B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Athletic Trainer, U. of Portland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DC95E-C8C4-78CB-D203-621711E3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6025"/>
            <a:ext cx="3657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830E9A7-B096-423D-68DA-463B0635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2514600" cy="28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6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7E63-003A-48D9-9AEC-8801F806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OHSU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64F1-CBD9-4C34-8814-42446D26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43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FM/Sports, EM/Sports</a:t>
            </a:r>
          </a:p>
          <a:p>
            <a:pPr lvl="1">
              <a:defRPr/>
            </a:pPr>
            <a:r>
              <a:rPr lang="en-US" dirty="0"/>
              <a:t>Didactics, Cadaver USG injection labs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392BE279-FA31-4979-885E-7B71FC1A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5114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9A821547-B782-46C8-80BE-E6FEAD6C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191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5"/>
    </mc:Choice>
    <mc:Fallback xmlns="">
      <p:transition spd="slow" advTm="3235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E15F-2A6B-4801-95A2-CC0E1598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13"/>
            <a:ext cx="7772400" cy="513205"/>
          </a:xfrm>
        </p:spPr>
        <p:txBody>
          <a:bodyPr/>
          <a:lstStyle/>
          <a:p>
            <a:r>
              <a:rPr lang="en-US" dirty="0"/>
              <a:t> Didactics: </a:t>
            </a:r>
            <a:r>
              <a:rPr lang="en-US" sz="2400" dirty="0"/>
              <a:t>sample from online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1AAB-57E7-426E-8894-B7B26651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6DB58-415A-491D-BE16-8686EE05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318"/>
            <a:ext cx="8763000" cy="62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1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F491-17AE-406A-A060-F419E2BD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A0FB-EFB4-4238-9FB5-675FFED4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article or book chapter, any topic</a:t>
            </a:r>
          </a:p>
          <a:p>
            <a:r>
              <a:rPr lang="en-US" dirty="0"/>
              <a:t>AMSSM case report</a:t>
            </a:r>
          </a:p>
          <a:p>
            <a:r>
              <a:rPr lang="en-US" dirty="0"/>
              <a:t>QI project</a:t>
            </a:r>
          </a:p>
          <a:p>
            <a:r>
              <a:rPr lang="en-US" dirty="0"/>
              <a:t>Other as desired</a:t>
            </a:r>
          </a:p>
        </p:txBody>
      </p:sp>
      <p:pic>
        <p:nvPicPr>
          <p:cNvPr id="5" name="Picture 4" descr="Graphical user interface, website, Teams&#10;&#10;Description automatically generated">
            <a:extLst>
              <a:ext uri="{FF2B5EF4-FFF2-40B4-BE49-F238E27FC236}">
                <a16:creationId xmlns:a16="http://schemas.microsoft.com/office/drawing/2014/main" id="{AD69A17E-FC62-4B03-AF3A-7D1F3745E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0000" r="4500" b="14000"/>
          <a:stretch/>
        </p:blipFill>
        <p:spPr>
          <a:xfrm>
            <a:off x="4212557" y="3429000"/>
            <a:ext cx="4702843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F90C-7427-439E-B8A6-ACB79D54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 in your time off…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59A51BD6-035D-4F61-BA88-5378BF9F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905000"/>
            <a:ext cx="23891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1C7770A-0CBD-4DE2-9507-245071066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01775"/>
            <a:ext cx="2170113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6EC217F3-078E-4D73-BBCC-449B4F3F4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761A28BF-DDF6-455D-BCCC-A1085C2CB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7496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12DF8F-01C8-4459-A007-E6CF850FA1A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23200" y="3588480"/>
              <a:ext cx="7956360" cy="315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12DF8F-01C8-4459-A007-E6CF850FA1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360" y="3525120"/>
                <a:ext cx="7987680" cy="328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9"/>
    </mc:Choice>
    <mc:Fallback xmlns="">
      <p:transition spd="slow" advTm="5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9D10610F-1D0D-497E-AFAD-73678BEC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33400"/>
            <a:ext cx="5229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>
            <a:extLst>
              <a:ext uri="{FF2B5EF4-FFF2-40B4-BE49-F238E27FC236}">
                <a16:creationId xmlns:a16="http://schemas.microsoft.com/office/drawing/2014/main" id="{54600BA9-8F1F-4051-A63E-DE106E26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810000"/>
            <a:ext cx="4927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ED91ADC9-99BB-446C-83A2-CDEBE17B3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50943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0"/>
    </mc:Choice>
    <mc:Fallback xmlns="">
      <p:transition spd="slow" advTm="2228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Wine Experiences to Add to Your Vancouver Bucket List - Inside Vancouver  BlogInside Vancouver Blog">
            <a:extLst>
              <a:ext uri="{FF2B5EF4-FFF2-40B4-BE49-F238E27FC236}">
                <a16:creationId xmlns:a16="http://schemas.microsoft.com/office/drawing/2014/main" id="{66A11E3D-47BE-4192-974D-427225C5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21084"/>
          <a:stretch/>
        </p:blipFill>
        <p:spPr bwMode="auto">
          <a:xfrm>
            <a:off x="3886200" y="3137970"/>
            <a:ext cx="5105400" cy="35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1">
            <a:extLst>
              <a:ext uri="{FF2B5EF4-FFF2-40B4-BE49-F238E27FC236}">
                <a16:creationId xmlns:a16="http://schemas.microsoft.com/office/drawing/2014/main" id="{967173DF-693E-4182-99DA-52EB1F353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" y="146483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3"/>
    </mc:Choice>
    <mc:Fallback xmlns="">
      <p:transition spd="slow" advTm="288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AD52-77DF-4C28-8F73-3B3FD601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effectLst/>
              </a:rPr>
              <a:t>PeaceHealth</a:t>
            </a:r>
            <a:r>
              <a:rPr lang="en-US" dirty="0">
                <a:effectLst/>
              </a:rPr>
              <a:t> is a not-for-profit health care system with medical centers, critical access hospitals, medical clinics and laboratories located in Alaska, Oregon and Washington.</a:t>
            </a:r>
            <a:endParaRPr lang="en-US" dirty="0"/>
          </a:p>
        </p:txBody>
      </p:sp>
      <p:pic>
        <p:nvPicPr>
          <p:cNvPr id="2" name="Picture 2" descr="PeaceHealth | MedicareOnDemand">
            <a:extLst>
              <a:ext uri="{FF2B5EF4-FFF2-40B4-BE49-F238E27FC236}">
                <a16:creationId xmlns:a16="http://schemas.microsoft.com/office/drawing/2014/main" id="{4D9EE426-4B0D-928F-15D5-D44223B6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76200"/>
            <a:ext cx="4561919" cy="2514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4"/>
    </mc:Choice>
    <mc:Fallback xmlns="">
      <p:transition spd="slow" advTm="1241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4FC-B704-4F30-9674-E133BC3F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Salary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81E4-6D0E-41AC-8274-1F3C75EB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4638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$85,000/yr salary</a:t>
            </a:r>
          </a:p>
          <a:p>
            <a:pPr>
              <a:defRPr/>
            </a:pPr>
            <a:r>
              <a:rPr lang="en-US" dirty="0"/>
              <a:t>28 days paid-time-off (PTO)</a:t>
            </a:r>
          </a:p>
          <a:p>
            <a:pPr lvl="1">
              <a:defRPr/>
            </a:pPr>
            <a:r>
              <a:rPr lang="en-US" dirty="0"/>
              <a:t>21 days vacation/sick</a:t>
            </a:r>
          </a:p>
          <a:p>
            <a:pPr lvl="1">
              <a:defRPr/>
            </a:pPr>
            <a:r>
              <a:rPr lang="en-US" dirty="0"/>
              <a:t>7  clinic holidays</a:t>
            </a:r>
          </a:p>
          <a:p>
            <a:pPr>
              <a:defRPr/>
            </a:pPr>
            <a:r>
              <a:rPr lang="en-US" dirty="0"/>
              <a:t>Paid WA and OR licenses</a:t>
            </a:r>
          </a:p>
          <a:p>
            <a:pPr>
              <a:defRPr/>
            </a:pPr>
            <a:r>
              <a:rPr lang="en-US" dirty="0"/>
              <a:t>Paid CME trips (doesn’t count </a:t>
            </a:r>
            <a:r>
              <a:rPr lang="en-US" dirty="0" err="1"/>
              <a:t>twd</a:t>
            </a:r>
            <a:r>
              <a:rPr lang="en-US" dirty="0"/>
              <a:t> PTO)</a:t>
            </a:r>
          </a:p>
          <a:p>
            <a:pPr lvl="1">
              <a:defRPr/>
            </a:pPr>
            <a:r>
              <a:rPr lang="en-US" dirty="0"/>
              <a:t>AMSSM annual meeting</a:t>
            </a:r>
          </a:p>
          <a:p>
            <a:pPr lvl="1">
              <a:defRPr/>
            </a:pPr>
            <a:r>
              <a:rPr lang="en-US" dirty="0"/>
              <a:t>Advanced Team Physician Course</a:t>
            </a:r>
          </a:p>
          <a:p>
            <a:pPr>
              <a:defRPr/>
            </a:pPr>
            <a:r>
              <a:rPr lang="en-US" dirty="0"/>
              <a:t>Benefits…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1"/>
    </mc:Choice>
    <mc:Fallback xmlns="">
      <p:transition spd="slow" advTm="3155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160EA-B7E9-49BC-A313-0C668F48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2"/>
    </mc:Choice>
    <mc:Fallback xmlns="">
      <p:transition spd="slow" advTm="335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DC32-8880-41C8-B191-4997CFE9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PeaceHealth</a:t>
            </a:r>
            <a:r>
              <a:rPr lang="en-US" dirty="0"/>
              <a:t> Networks</a:t>
            </a: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70ADB4A3-94BE-4044-BC7C-B95461317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594" y="1002948"/>
            <a:ext cx="6096000" cy="5702652"/>
          </a:xfr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F5694967-36B4-4C9E-8C01-631C5324233A}"/>
              </a:ext>
            </a:extLst>
          </p:cNvPr>
          <p:cNvSpPr/>
          <p:nvPr/>
        </p:nvSpPr>
        <p:spPr bwMode="auto">
          <a:xfrm rot="6079143">
            <a:off x="4631472" y="3493582"/>
            <a:ext cx="381000" cy="1676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8"/>
    </mc:Choice>
    <mc:Fallback xmlns="">
      <p:transition spd="slow" advTm="78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DF2A-18F6-44CE-98B6-31AB1B6E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Southwest Medical Center</a:t>
            </a:r>
          </a:p>
        </p:txBody>
      </p:sp>
      <p:pic>
        <p:nvPicPr>
          <p:cNvPr id="7171" name="Content Placeholder 4">
            <a:extLst>
              <a:ext uri="{FF2B5EF4-FFF2-40B4-BE49-F238E27FC236}">
                <a16:creationId xmlns:a16="http://schemas.microsoft.com/office/drawing/2014/main" id="{35602323-6214-46E4-B038-92116E8D9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6707188" cy="4572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CAB3D-11A0-4169-84DA-ECF9E724E12F}"/>
              </a:ext>
            </a:extLst>
          </p:cNvPr>
          <p:cNvSpPr txBox="1"/>
          <p:nvPr/>
        </p:nvSpPr>
        <p:spPr>
          <a:xfrm>
            <a:off x="490107" y="6336268"/>
            <a:ext cx="793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fellows do not provide inpatient or labor/deliver care during 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9"/>
    </mc:Choice>
    <mc:Fallback xmlns="">
      <p:transition spd="slow" advTm="178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5AC8-9BE7-4A70-9E35-588F19B9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Family Medicine of SW Washington</a:t>
            </a:r>
            <a:br>
              <a:rPr lang="en-US" sz="3200" dirty="0"/>
            </a:br>
            <a:r>
              <a:rPr lang="en-US" sz="3200" dirty="0"/>
              <a:t> Residency &amp; Fellowship Clinic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C5210-E205-40EF-9B5B-2E1993CDA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322" y="1981200"/>
            <a:ext cx="7375525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24 faculty</a:t>
            </a:r>
          </a:p>
          <a:p>
            <a:pPr>
              <a:defRPr/>
            </a:pPr>
            <a:r>
              <a:rPr lang="en-US" sz="2800" dirty="0"/>
              <a:t>24 residents</a:t>
            </a:r>
          </a:p>
          <a:p>
            <a:pPr>
              <a:defRPr/>
            </a:pPr>
            <a:r>
              <a:rPr lang="en-US" sz="2800" dirty="0"/>
              <a:t>1 fellow</a:t>
            </a:r>
          </a:p>
          <a:p>
            <a:pPr>
              <a:defRPr/>
            </a:pPr>
            <a:r>
              <a:rPr lang="en-US" sz="2800" dirty="0"/>
              <a:t>Specialties:</a:t>
            </a:r>
          </a:p>
          <a:p>
            <a:pPr lvl="1">
              <a:defRPr/>
            </a:pPr>
            <a:r>
              <a:rPr lang="en-US" sz="2400" dirty="0"/>
              <a:t>Sports Med, Physical Therapy, OMT</a:t>
            </a:r>
          </a:p>
          <a:p>
            <a:pPr lvl="1">
              <a:defRPr/>
            </a:pPr>
            <a:r>
              <a:rPr lang="en-US" sz="2400" dirty="0"/>
              <a:t> Integrative Med</a:t>
            </a:r>
          </a:p>
          <a:p>
            <a:pPr lvl="1">
              <a:defRPr/>
            </a:pPr>
            <a:r>
              <a:rPr lang="en-US" sz="2400" dirty="0"/>
              <a:t>Ob/Gyn</a:t>
            </a:r>
          </a:p>
          <a:p>
            <a:pPr lvl="1">
              <a:defRPr/>
            </a:pPr>
            <a:r>
              <a:rPr lang="en-US" sz="2400" dirty="0"/>
              <a:t>HIV, Addiction Med</a:t>
            </a:r>
          </a:p>
          <a:p>
            <a:pPr lvl="1">
              <a:defRPr/>
            </a:pPr>
            <a:r>
              <a:rPr lang="en-US" sz="2400" dirty="0"/>
              <a:t>Pharmacology</a:t>
            </a:r>
          </a:p>
          <a:p>
            <a:pPr lvl="1">
              <a:defRPr/>
            </a:pPr>
            <a:r>
              <a:rPr lang="en-US" sz="2400" dirty="0"/>
              <a:t>Behavioral Health</a:t>
            </a:r>
          </a:p>
        </p:txBody>
      </p:sp>
      <p:pic>
        <p:nvPicPr>
          <p:cNvPr id="1026" name="Picture 2" descr="exterior of PeaceHealth Medical Group Memorial Health Center">
            <a:extLst>
              <a:ext uri="{FF2B5EF4-FFF2-40B4-BE49-F238E27FC236}">
                <a16:creationId xmlns:a16="http://schemas.microsoft.com/office/drawing/2014/main" id="{BAE0E44A-941A-4439-97A9-234195DF1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28" r="7500" b="15320"/>
          <a:stretch/>
        </p:blipFill>
        <p:spPr bwMode="auto">
          <a:xfrm>
            <a:off x="4094085" y="1524000"/>
            <a:ext cx="50292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0"/>
    </mc:Choice>
    <mc:Fallback xmlns="">
      <p:transition spd="slow" advTm="282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7965-861C-419D-BAA6-CC790CF2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Fellowship Training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52FF-6D5F-4AB5-80CD-4FB7028A6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257800" cy="5105400"/>
          </a:xfrm>
        </p:spPr>
        <p:txBody>
          <a:bodyPr/>
          <a:lstStyle/>
          <a:p>
            <a:pPr>
              <a:defRPr/>
            </a:pPr>
            <a:r>
              <a:rPr lang="en-US" dirty="0"/>
              <a:t>Primary Care Sports Med:</a:t>
            </a:r>
          </a:p>
          <a:p>
            <a:pPr lvl="1">
              <a:defRPr/>
            </a:pPr>
            <a:r>
              <a:rPr lang="en-US" dirty="0"/>
              <a:t>4 </a:t>
            </a:r>
            <a:r>
              <a:rPr lang="en-US" dirty="0" err="1"/>
              <a:t>hd</a:t>
            </a:r>
            <a:r>
              <a:rPr lang="en-US" dirty="0"/>
              <a:t>/</a:t>
            </a:r>
            <a:r>
              <a:rPr lang="en-US" dirty="0" err="1"/>
              <a:t>wk</a:t>
            </a:r>
            <a:endParaRPr lang="en-US" dirty="0"/>
          </a:p>
          <a:p>
            <a:pPr>
              <a:defRPr/>
            </a:pPr>
            <a:r>
              <a:rPr lang="en-US" dirty="0"/>
              <a:t>FM Clinic</a:t>
            </a:r>
          </a:p>
          <a:p>
            <a:pPr lvl="1">
              <a:defRPr/>
            </a:pPr>
            <a:r>
              <a:rPr lang="en-US" dirty="0"/>
              <a:t>2 </a:t>
            </a:r>
            <a:r>
              <a:rPr lang="en-US" dirty="0" err="1"/>
              <a:t>hd</a:t>
            </a:r>
            <a:r>
              <a:rPr lang="en-US" dirty="0"/>
              <a:t>/</a:t>
            </a:r>
            <a:r>
              <a:rPr lang="en-US" dirty="0" err="1"/>
              <a:t>wk</a:t>
            </a:r>
            <a:endParaRPr lang="en-US" dirty="0"/>
          </a:p>
          <a:p>
            <a:pPr>
              <a:defRPr/>
            </a:pPr>
            <a:r>
              <a:rPr lang="en-US" dirty="0"/>
              <a:t>Orthopedics:</a:t>
            </a:r>
          </a:p>
          <a:p>
            <a:pPr lvl="1">
              <a:defRPr/>
            </a:pPr>
            <a:r>
              <a:rPr lang="en-US" dirty="0"/>
              <a:t>1-2 </a:t>
            </a:r>
            <a:r>
              <a:rPr lang="en-US" dirty="0" err="1"/>
              <a:t>hd</a:t>
            </a:r>
            <a:r>
              <a:rPr lang="en-US" dirty="0"/>
              <a:t>/</a:t>
            </a:r>
            <a:r>
              <a:rPr lang="en-US" dirty="0" err="1"/>
              <a:t>wk</a:t>
            </a:r>
            <a:endParaRPr lang="en-US" dirty="0"/>
          </a:p>
          <a:p>
            <a:pPr>
              <a:defRPr/>
            </a:pPr>
            <a:r>
              <a:rPr lang="en-US" dirty="0"/>
              <a:t>Team Physician:</a:t>
            </a:r>
          </a:p>
          <a:p>
            <a:pPr lvl="1">
              <a:defRPr/>
            </a:pPr>
            <a:r>
              <a:rPr lang="en-US" dirty="0"/>
              <a:t>2-3 TR clinics/</a:t>
            </a:r>
            <a:r>
              <a:rPr lang="en-US" dirty="0" err="1"/>
              <a:t>wk</a:t>
            </a:r>
            <a:r>
              <a:rPr lang="en-US" dirty="0"/>
              <a:t> + games</a:t>
            </a:r>
          </a:p>
          <a:p>
            <a:pPr>
              <a:defRPr/>
            </a:pPr>
            <a:r>
              <a:rPr lang="en-US" dirty="0"/>
              <a:t>Didactics &amp; Ultrasound</a:t>
            </a:r>
          </a:p>
          <a:p>
            <a:pPr lvl="1">
              <a:defRPr/>
            </a:pPr>
            <a:r>
              <a:rPr lang="en-US" dirty="0"/>
              <a:t>1 </a:t>
            </a:r>
            <a:r>
              <a:rPr lang="en-US" dirty="0" err="1"/>
              <a:t>hd</a:t>
            </a:r>
            <a:r>
              <a:rPr lang="en-US" dirty="0"/>
              <a:t>/</a:t>
            </a:r>
            <a:r>
              <a:rPr lang="en-US" dirty="0" err="1"/>
              <a:t>wk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47CC4-C313-439A-BD0C-00E77904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376363"/>
            <a:ext cx="356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691E1-9AD5-41C9-9AEB-8253D33EE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733550"/>
            <a:ext cx="17907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6B707-EEB5-40DD-9E2F-6F0C72461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68" y="3503613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CDA137-2BB3-432C-83F7-ED33ED574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0" y="5728494"/>
            <a:ext cx="39687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1B3CE-E111-425A-A805-BC03073B2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9575"/>
            <a:ext cx="25796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2"/>
    </mc:Choice>
    <mc:Fallback xmlns="">
      <p:transition spd="slow" advTm="52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FEFA-DFA7-4DC6-8C70-A4FE2331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Portland</a:t>
            </a:r>
            <a:br>
              <a:rPr lang="en-US" dirty="0"/>
            </a:br>
            <a:r>
              <a:rPr lang="en-US" sz="2800" dirty="0"/>
              <a:t>Team Physician experience, </a:t>
            </a:r>
            <a:r>
              <a:rPr lang="en-US" sz="2800" dirty="0" err="1"/>
              <a:t>Div</a:t>
            </a:r>
            <a:r>
              <a:rPr lang="en-US" sz="2800" dirty="0"/>
              <a:t> 1A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602E-57AB-435C-8B4B-FBE3C3807F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275-300 athletes</a:t>
            </a:r>
          </a:p>
          <a:p>
            <a:pPr>
              <a:defRPr/>
            </a:pPr>
            <a:r>
              <a:rPr lang="en-US" dirty="0"/>
              <a:t>Sports:</a:t>
            </a:r>
          </a:p>
          <a:p>
            <a:pPr lvl="1">
              <a:defRPr/>
            </a:pPr>
            <a:r>
              <a:rPr lang="en-US" dirty="0"/>
              <a:t>Soccer</a:t>
            </a:r>
          </a:p>
          <a:p>
            <a:pPr lvl="1">
              <a:defRPr/>
            </a:pPr>
            <a:r>
              <a:rPr lang="en-US" dirty="0"/>
              <a:t>VB</a:t>
            </a:r>
          </a:p>
          <a:p>
            <a:pPr lvl="1">
              <a:defRPr/>
            </a:pPr>
            <a:r>
              <a:rPr lang="en-US" dirty="0"/>
              <a:t>Basketball </a:t>
            </a:r>
          </a:p>
          <a:p>
            <a:pPr lvl="1">
              <a:defRPr/>
            </a:pPr>
            <a:r>
              <a:rPr lang="en-US" dirty="0"/>
              <a:t>Baseball</a:t>
            </a:r>
          </a:p>
          <a:p>
            <a:pPr lvl="1">
              <a:defRPr/>
            </a:pPr>
            <a:r>
              <a:rPr lang="en-US" dirty="0"/>
              <a:t>XC, T&amp;F</a:t>
            </a:r>
          </a:p>
          <a:p>
            <a:pPr lvl="1">
              <a:defRPr/>
            </a:pPr>
            <a:r>
              <a:rPr lang="en-US" dirty="0"/>
              <a:t>Tennis</a:t>
            </a:r>
          </a:p>
          <a:p>
            <a:pPr lvl="1">
              <a:defRPr/>
            </a:pPr>
            <a:r>
              <a:rPr lang="en-US" dirty="0"/>
              <a:t>Rowing</a:t>
            </a:r>
          </a:p>
        </p:txBody>
      </p:sp>
      <p:pic>
        <p:nvPicPr>
          <p:cNvPr id="10244" name="Content Placeholder 4">
            <a:extLst>
              <a:ext uri="{FF2B5EF4-FFF2-40B4-BE49-F238E27FC236}">
                <a16:creationId xmlns:a16="http://schemas.microsoft.com/office/drawing/2014/main" id="{2FF785C7-CBA7-46F6-A490-C4AAFBFCF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1670050"/>
            <a:ext cx="4352925" cy="2855913"/>
          </a:xfrm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AF89019B-B370-4686-A454-53DB7D030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625975"/>
            <a:ext cx="3657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1"/>
    </mc:Choice>
    <mc:Fallback xmlns="">
      <p:transition spd="slow" advTm="302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52F3-9986-4907-9D88-6A2D4E75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4312"/>
            <a:ext cx="7772400" cy="1143000"/>
          </a:xfrm>
        </p:spPr>
        <p:txBody>
          <a:bodyPr/>
          <a:lstStyle/>
          <a:p>
            <a:r>
              <a:rPr lang="en-US" dirty="0"/>
              <a:t>High School Football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107D54-3F50-4BFC-B49F-533B888F7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7685"/>
            <a:ext cx="2075046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iggins Bowl">
            <a:extLst>
              <a:ext uri="{FF2B5EF4-FFF2-40B4-BE49-F238E27FC236}">
                <a16:creationId xmlns:a16="http://schemas.microsoft.com/office/drawing/2014/main" id="{20536288-D869-45F5-A4EE-78D6C254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0746"/>
            <a:ext cx="3633790" cy="27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lynnee McGee's big night leads Skyview to rout over Federal Way ...">
            <a:extLst>
              <a:ext uri="{FF2B5EF4-FFF2-40B4-BE49-F238E27FC236}">
                <a16:creationId xmlns:a16="http://schemas.microsoft.com/office/drawing/2014/main" id="{D6BD631C-2F07-4A9A-AFAC-3E68C6ED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53840"/>
            <a:ext cx="35052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umbia River High School announced Friday students voted on Rapids as its new mascot. The school plans to design an official logo and imagery at a later date.">
            <a:extLst>
              <a:ext uri="{FF2B5EF4-FFF2-40B4-BE49-F238E27FC236}">
                <a16:creationId xmlns:a16="http://schemas.microsoft.com/office/drawing/2014/main" id="{3F95FDB1-9A34-4F85-801D-BFF1D694D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5427" r="1667" b="17630"/>
          <a:stretch/>
        </p:blipFill>
        <p:spPr bwMode="auto">
          <a:xfrm>
            <a:off x="5943600" y="1514318"/>
            <a:ext cx="3124200" cy="25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udson's Bay Eagles - Jostens School Store">
            <a:extLst>
              <a:ext uri="{FF2B5EF4-FFF2-40B4-BE49-F238E27FC236}">
                <a16:creationId xmlns:a16="http://schemas.microsoft.com/office/drawing/2014/main" id="{917A5544-3856-C24E-70A9-6C9DC801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8040"/>
            <a:ext cx="3587036" cy="2037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871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4"/>
    </mc:Choice>
    <mc:Fallback xmlns="">
      <p:transition spd="slow" advTm="1341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7|4.5|5.3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|5.1|5|5.2|3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2.9|17.4|2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10.5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3.9"/>
</p:tagLst>
</file>

<file path=ppt/theme/theme1.xml><?xml version="1.0" encoding="utf-8"?>
<a:theme xmlns:a="http://schemas.openxmlformats.org/drawingml/2006/main" name="Medical design template">
  <a:themeElements>
    <a:clrScheme name="Medical design templat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Medical design templat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1037</TotalTime>
  <Words>622</Words>
  <Application>Microsoft Office PowerPoint</Application>
  <PresentationFormat>On-screen Show (4:3)</PresentationFormat>
  <Paragraphs>145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Medical design template</vt:lpstr>
      <vt:lpstr>Southwest Washington Sports Medicine Fellowship</vt:lpstr>
      <vt:lpstr>Overview</vt:lpstr>
      <vt:lpstr>PowerPoint Presentation</vt:lpstr>
      <vt:lpstr>PeaceHealth Networks</vt:lpstr>
      <vt:lpstr>Southwest Medical Center</vt:lpstr>
      <vt:lpstr>Family Medicine of SW Washington  Residency &amp; Fellowship Clinic</vt:lpstr>
      <vt:lpstr>Fellowship Training Sites</vt:lpstr>
      <vt:lpstr>University of Portland Team Physician experience, Div 1A</vt:lpstr>
      <vt:lpstr>High School Football</vt:lpstr>
      <vt:lpstr>Other event coverage</vt:lpstr>
      <vt:lpstr>Where is all that?</vt:lpstr>
      <vt:lpstr>Family Medicine Clinic</vt:lpstr>
      <vt:lpstr>Weekly Template</vt:lpstr>
      <vt:lpstr>Procedural Training</vt:lpstr>
      <vt:lpstr>Procedure numbers (averages, last 7 fellows)</vt:lpstr>
      <vt:lpstr>Teaching Opp’s for Fellows</vt:lpstr>
      <vt:lpstr>Key Faculty</vt:lpstr>
      <vt:lpstr>Kevin deWeber, MD, FAMSSM, FAAFP, FACSM, RMSKS</vt:lpstr>
      <vt:lpstr>Jerod Cotrill, DO, RMSKS</vt:lpstr>
      <vt:lpstr>Jerome DaSilva, MD, FRCSC</vt:lpstr>
      <vt:lpstr>Brian Lowell, MD</vt:lpstr>
      <vt:lpstr>Brian Bettencourt, DO</vt:lpstr>
      <vt:lpstr>Sam Gay, ATC</vt:lpstr>
      <vt:lpstr>OHSU Faculty</vt:lpstr>
      <vt:lpstr> Didactics: sample from online spreadsheet</vt:lpstr>
      <vt:lpstr>Scholarly Activities</vt:lpstr>
      <vt:lpstr>And in your time off…</vt:lpstr>
      <vt:lpstr>PowerPoint Presentation</vt:lpstr>
      <vt:lpstr>PowerPoint Presentation</vt:lpstr>
      <vt:lpstr>Salary and Benefits</vt:lpstr>
      <vt:lpstr>Questions?</vt:lpstr>
    </vt:vector>
  </TitlesOfParts>
  <Manager/>
  <Company>USUHS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kdeweber</dc:creator>
  <cp:keywords/>
  <dc:description/>
  <cp:lastModifiedBy>DeWeber, Kevin (MD)</cp:lastModifiedBy>
  <cp:revision>54</cp:revision>
  <cp:lastPrinted>1601-01-01T00:00:00Z</cp:lastPrinted>
  <dcterms:created xsi:type="dcterms:W3CDTF">2008-12-11T17:52:25Z</dcterms:created>
  <dcterms:modified xsi:type="dcterms:W3CDTF">2025-10-16T19:47:46Z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TC010690401033</vt:lpwstr>
  </property>
  <property fmtid="{D5CDD505-2E9C-101B-9397-08002B2CF9AE}" pid="3" name="MSIP_Label_e91dc423-65f1-41d9-8923-1f6f695e4d76_Enabled">
    <vt:lpwstr>true</vt:lpwstr>
  </property>
  <property fmtid="{D5CDD505-2E9C-101B-9397-08002B2CF9AE}" pid="4" name="MSIP_Label_e91dc423-65f1-41d9-8923-1f6f695e4d76_SetDate">
    <vt:lpwstr>2022-09-21T22:07:51Z</vt:lpwstr>
  </property>
  <property fmtid="{D5CDD505-2E9C-101B-9397-08002B2CF9AE}" pid="5" name="MSIP_Label_e91dc423-65f1-41d9-8923-1f6f695e4d76_Method">
    <vt:lpwstr>Standard</vt:lpwstr>
  </property>
  <property fmtid="{D5CDD505-2E9C-101B-9397-08002B2CF9AE}" pid="6" name="MSIP_Label_e91dc423-65f1-41d9-8923-1f6f695e4d76_Name">
    <vt:lpwstr>AIP_GenBusinessUse_v2</vt:lpwstr>
  </property>
  <property fmtid="{D5CDD505-2E9C-101B-9397-08002B2CF9AE}" pid="7" name="MSIP_Label_e91dc423-65f1-41d9-8923-1f6f695e4d76_SiteId">
    <vt:lpwstr>0c4d6a21-2cf4-4197-9333-aa5fadb76709</vt:lpwstr>
  </property>
  <property fmtid="{D5CDD505-2E9C-101B-9397-08002B2CF9AE}" pid="8" name="MSIP_Label_e91dc423-65f1-41d9-8923-1f6f695e4d76_ActionId">
    <vt:lpwstr>58aed736-edd5-40b8-8358-dc75a86188f3</vt:lpwstr>
  </property>
  <property fmtid="{D5CDD505-2E9C-101B-9397-08002B2CF9AE}" pid="9" name="MSIP_Label_e91dc423-65f1-41d9-8923-1f6f695e4d76_ContentBits">
    <vt:lpwstr>2</vt:lpwstr>
  </property>
</Properties>
</file>